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0" r:id="rId4"/>
    <p:sldId id="261" r:id="rId5"/>
    <p:sldId id="270" r:id="rId6"/>
    <p:sldId id="271" r:id="rId7"/>
    <p:sldId id="257" r:id="rId8"/>
    <p:sldId id="258" r:id="rId9"/>
    <p:sldId id="268" r:id="rId10"/>
    <p:sldId id="269" r:id="rId11"/>
    <p:sldId id="262" r:id="rId12"/>
    <p:sldId id="265" r:id="rId13"/>
    <p:sldId id="264" r:id="rId14"/>
    <p:sldId id="266" r:id="rId15"/>
    <p:sldId id="267" r:id="rId16"/>
    <p:sldId id="272"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C6D19F2-7FB5-4E62-BD1C-13E0129519D0}" type="datetimeFigureOut">
              <a:rPr lang="en-US" smtClean="0"/>
              <a:pPr/>
              <a:t>1/19/2016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D7108B4-E280-464C-B314-1EA813C0ED1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6D19F2-7FB5-4E62-BD1C-13E0129519D0}"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08B4-E280-464C-B314-1EA813C0ED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6D19F2-7FB5-4E62-BD1C-13E0129519D0}"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08B4-E280-464C-B314-1EA813C0ED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6D19F2-7FB5-4E62-BD1C-13E0129519D0}"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08B4-E280-464C-B314-1EA813C0ED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6D19F2-7FB5-4E62-BD1C-13E0129519D0}"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D7108B4-E280-464C-B314-1EA813C0ED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6D19F2-7FB5-4E62-BD1C-13E0129519D0}"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08B4-E280-464C-B314-1EA813C0ED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6D19F2-7FB5-4E62-BD1C-13E0129519D0}" type="datetimeFigureOut">
              <a:rPr lang="en-US" smtClean="0"/>
              <a:pPr/>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108B4-E280-464C-B314-1EA813C0ED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6D19F2-7FB5-4E62-BD1C-13E0129519D0}" type="datetimeFigureOut">
              <a:rPr lang="en-US" smtClean="0"/>
              <a:pPr/>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108B4-E280-464C-B314-1EA813C0ED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D19F2-7FB5-4E62-BD1C-13E0129519D0}" type="datetimeFigureOut">
              <a:rPr lang="en-US" smtClean="0"/>
              <a:pPr/>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108B4-E280-464C-B314-1EA813C0ED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6D19F2-7FB5-4E62-BD1C-13E0129519D0}"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08B4-E280-464C-B314-1EA813C0ED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6D19F2-7FB5-4E62-BD1C-13E0129519D0}"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08B4-E280-464C-B314-1EA813C0ED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C6D19F2-7FB5-4E62-BD1C-13E0129519D0}" type="datetimeFigureOut">
              <a:rPr lang="en-US" smtClean="0"/>
              <a:pPr/>
              <a:t>1/19/2016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D7108B4-E280-464C-B314-1EA813C0ED1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Weight training &amp; Conditioning I</a:t>
            </a:r>
            <a:endParaRPr lang="en-US" dirty="0"/>
          </a:p>
        </p:txBody>
      </p:sp>
      <p:sp>
        <p:nvSpPr>
          <p:cNvPr id="3" name="Subtitle 2"/>
          <p:cNvSpPr>
            <a:spLocks noGrp="1"/>
          </p:cNvSpPr>
          <p:nvPr>
            <p:ph type="subTitle" idx="1"/>
          </p:nvPr>
        </p:nvSpPr>
        <p:spPr>
          <a:xfrm>
            <a:off x="1371600" y="3733800"/>
            <a:ext cx="6400800" cy="1350498"/>
          </a:xfrm>
        </p:spPr>
        <p:txBody>
          <a:bodyPr/>
          <a:lstStyle/>
          <a:p>
            <a:r>
              <a:rPr lang="en-US" dirty="0" smtClean="0"/>
              <a:t>Basic Anatomy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Ball-and-Socket Joint</a:t>
            </a:r>
            <a:endParaRPr lang="en-US" dirty="0"/>
          </a:p>
        </p:txBody>
      </p:sp>
      <p:sp>
        <p:nvSpPr>
          <p:cNvPr id="3" name="Content Placeholder 2"/>
          <p:cNvSpPr>
            <a:spLocks noGrp="1"/>
          </p:cNvSpPr>
          <p:nvPr>
            <p:ph idx="1"/>
          </p:nvPr>
        </p:nvSpPr>
        <p:spPr/>
        <p:txBody>
          <a:bodyPr/>
          <a:lstStyle/>
          <a:p>
            <a:r>
              <a:rPr lang="en-US" dirty="0" smtClean="0"/>
              <a:t>This joint allows for the most range of motion.  It is formed when the rounded end of one bone fits into the cavity or socket of another bone.</a:t>
            </a:r>
          </a:p>
          <a:p>
            <a:r>
              <a:rPr lang="en-US" dirty="0" smtClean="0"/>
              <a:t>Examples of a ball-and-socket joint:  Hips &amp; Shoulders</a:t>
            </a:r>
          </a:p>
          <a:p>
            <a:pPr>
              <a:buNone/>
            </a:pPr>
            <a:r>
              <a:rPr lang="en-US" dirty="0" smtClean="0"/>
              <a:t> </a:t>
            </a:r>
            <a:endParaRPr lang="en-US" dirty="0"/>
          </a:p>
        </p:txBody>
      </p:sp>
      <p:pic>
        <p:nvPicPr>
          <p:cNvPr id="4" name="Picture 3" descr="Ball and Socket Joint.bmp"/>
          <p:cNvPicPr>
            <a:picLocks noChangeAspect="1"/>
          </p:cNvPicPr>
          <p:nvPr/>
        </p:nvPicPr>
        <p:blipFill>
          <a:blip r:embed="rId2" cstate="print"/>
          <a:stretch>
            <a:fillRect/>
          </a:stretch>
        </p:blipFill>
        <p:spPr>
          <a:xfrm>
            <a:off x="2971800" y="3657600"/>
            <a:ext cx="3505200" cy="27132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Muscular System</a:t>
            </a:r>
            <a:endParaRPr lang="en-US" dirty="0"/>
          </a:p>
        </p:txBody>
      </p:sp>
      <p:sp>
        <p:nvSpPr>
          <p:cNvPr id="3" name="Content Placeholder 2"/>
          <p:cNvSpPr>
            <a:spLocks noGrp="1"/>
          </p:cNvSpPr>
          <p:nvPr>
            <p:ph idx="1"/>
          </p:nvPr>
        </p:nvSpPr>
        <p:spPr/>
        <p:txBody>
          <a:bodyPr/>
          <a:lstStyle/>
          <a:p>
            <a:r>
              <a:rPr lang="en-US" dirty="0" smtClean="0"/>
              <a:t>System made up of approximately 639 muscles.</a:t>
            </a:r>
          </a:p>
          <a:p>
            <a:r>
              <a:rPr lang="en-US" dirty="0" smtClean="0"/>
              <a:t>There are 3 basic types of muscles:</a:t>
            </a:r>
            <a:br>
              <a:rPr lang="en-US" dirty="0" smtClean="0"/>
            </a:br>
            <a:r>
              <a:rPr lang="en-US" dirty="0" smtClean="0"/>
              <a:t>* Skeletal</a:t>
            </a:r>
            <a:br>
              <a:rPr lang="en-US" dirty="0" smtClean="0"/>
            </a:br>
            <a:r>
              <a:rPr lang="en-US" dirty="0" smtClean="0"/>
              <a:t>* Smooth</a:t>
            </a:r>
            <a:br>
              <a:rPr lang="en-US" dirty="0" smtClean="0"/>
            </a:br>
            <a:r>
              <a:rPr lang="en-US" dirty="0" smtClean="0"/>
              <a:t>* Cardiac</a:t>
            </a:r>
          </a:p>
          <a:p>
            <a:r>
              <a:rPr lang="en-US" dirty="0" smtClean="0"/>
              <a:t>Functions:</a:t>
            </a:r>
            <a:br>
              <a:rPr lang="en-US" dirty="0" smtClean="0"/>
            </a:br>
            <a:r>
              <a:rPr lang="en-US" dirty="0" smtClean="0"/>
              <a:t>* Regulates body temperature</a:t>
            </a:r>
            <a:br>
              <a:rPr lang="en-US" dirty="0" smtClean="0"/>
            </a:br>
            <a:r>
              <a:rPr lang="en-US" dirty="0" smtClean="0"/>
              <a:t>* Gives body shape</a:t>
            </a:r>
            <a:br>
              <a:rPr lang="en-US" dirty="0" smtClean="0"/>
            </a:br>
            <a:r>
              <a:rPr lang="en-US" dirty="0" smtClean="0"/>
              <a:t>* Allows for movement to occur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Muscles</a:t>
            </a:r>
            <a:endParaRPr lang="en-US" dirty="0"/>
          </a:p>
        </p:txBody>
      </p:sp>
      <p:sp>
        <p:nvSpPr>
          <p:cNvPr id="3" name="Content Placeholder 2"/>
          <p:cNvSpPr>
            <a:spLocks noGrp="1"/>
          </p:cNvSpPr>
          <p:nvPr>
            <p:ph idx="1"/>
          </p:nvPr>
        </p:nvSpPr>
        <p:spPr/>
        <p:txBody>
          <a:bodyPr>
            <a:normAutofit/>
          </a:bodyPr>
          <a:lstStyle/>
          <a:p>
            <a:r>
              <a:rPr lang="en-US" sz="3600" dirty="0" smtClean="0"/>
              <a:t>Muscles attached to bone that cause body movements.  Appear striated, or striped, when viewed under a microscope.  Most of your muscle tissue is skeletal, and almost all skeletal muscles are under voluntary control.  </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 Muscles</a:t>
            </a:r>
            <a:endParaRPr lang="en-US" dirty="0"/>
          </a:p>
        </p:txBody>
      </p:sp>
      <p:sp>
        <p:nvSpPr>
          <p:cNvPr id="3" name="Content Placeholder 2"/>
          <p:cNvSpPr>
            <a:spLocks noGrp="1"/>
          </p:cNvSpPr>
          <p:nvPr>
            <p:ph idx="1"/>
          </p:nvPr>
        </p:nvSpPr>
        <p:spPr/>
        <p:txBody>
          <a:bodyPr>
            <a:normAutofit/>
          </a:bodyPr>
          <a:lstStyle/>
          <a:p>
            <a:r>
              <a:rPr lang="en-US" sz="3200" dirty="0" smtClean="0"/>
              <a:t>Muscles that act on the lining of the body’s passageways and hollow internal organs.  These can be found in digestive tract, urinary bladder, the lining of blood vessels, and passageways that lead to the lungs.  These are involuntary muscles.</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Muscles</a:t>
            </a:r>
            <a:endParaRPr lang="en-US" dirty="0"/>
          </a:p>
        </p:txBody>
      </p:sp>
      <p:sp>
        <p:nvSpPr>
          <p:cNvPr id="3" name="Content Placeholder 2"/>
          <p:cNvSpPr>
            <a:spLocks noGrp="1"/>
          </p:cNvSpPr>
          <p:nvPr>
            <p:ph idx="1"/>
          </p:nvPr>
        </p:nvSpPr>
        <p:spPr/>
        <p:txBody>
          <a:bodyPr>
            <a:normAutofit/>
          </a:bodyPr>
          <a:lstStyle/>
          <a:p>
            <a:r>
              <a:rPr lang="en-US" sz="3200" dirty="0" smtClean="0"/>
              <a:t>Type of striated muscle that forms the wall of the heart.  Cardiac muscle is involuntary and is responsible for the contraction of your heart.  The heart contracts rhythmically about 100,000 times each day to pump blood throughout your body.  </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System Activity</a:t>
            </a:r>
            <a:endParaRPr lang="en-US" dirty="0"/>
          </a:p>
        </p:txBody>
      </p:sp>
      <p:sp>
        <p:nvSpPr>
          <p:cNvPr id="3" name="Content Placeholder 2"/>
          <p:cNvSpPr>
            <a:spLocks noGrp="1"/>
          </p:cNvSpPr>
          <p:nvPr>
            <p:ph idx="1"/>
          </p:nvPr>
        </p:nvSpPr>
        <p:spPr/>
        <p:txBody>
          <a:bodyPr/>
          <a:lstStyle/>
          <a:p>
            <a:r>
              <a:rPr lang="en-US" dirty="0" smtClean="0"/>
              <a:t>HANDOUT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Muscular System Diagram</a:t>
            </a:r>
            <a:r>
              <a:rPr lang="en-US" smtClean="0"/>
              <a:t/>
            </a:r>
            <a:br>
              <a:rPr lang="en-US" smtClean="0"/>
            </a:br>
            <a:endParaRPr lang="en-US" dirty="0"/>
          </a:p>
        </p:txBody>
      </p:sp>
      <p:pic>
        <p:nvPicPr>
          <p:cNvPr id="2050" name="Picture 2" descr="human body muscle diagram"/>
          <p:cNvPicPr>
            <a:picLocks noChangeAspect="1" noChangeArrowheads="1"/>
          </p:cNvPicPr>
          <p:nvPr/>
        </p:nvPicPr>
        <p:blipFill>
          <a:blip r:embed="rId2" cstate="print"/>
          <a:stretch>
            <a:fillRect/>
          </a:stretch>
        </p:blipFill>
        <p:spPr bwMode="auto">
          <a:xfrm>
            <a:off x="2590800" y="1524000"/>
            <a:ext cx="4038600" cy="5105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Muscular System Diagram</a:t>
            </a:r>
            <a:br>
              <a:rPr lang="en-US" dirty="0" smtClean="0"/>
            </a:br>
            <a:r>
              <a:rPr lang="en-US" dirty="0" smtClean="0"/>
              <a:t>Answer Key</a:t>
            </a:r>
            <a:endParaRPr lang="en-US" dirty="0"/>
          </a:p>
        </p:txBody>
      </p:sp>
      <p:pic>
        <p:nvPicPr>
          <p:cNvPr id="2050" name="Picture 2" descr="human body muscle diagram"/>
          <p:cNvPicPr>
            <a:picLocks noChangeAspect="1" noChangeArrowheads="1"/>
          </p:cNvPicPr>
          <p:nvPr/>
        </p:nvPicPr>
        <p:blipFill>
          <a:blip r:embed="rId2" cstate="print"/>
          <a:srcRect/>
          <a:stretch>
            <a:fillRect/>
          </a:stretch>
        </p:blipFill>
        <p:spPr bwMode="auto">
          <a:xfrm>
            <a:off x="2362200" y="1676400"/>
            <a:ext cx="4419600" cy="48673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System</a:t>
            </a:r>
            <a:endParaRPr lang="en-US" dirty="0"/>
          </a:p>
        </p:txBody>
      </p:sp>
      <p:sp>
        <p:nvSpPr>
          <p:cNvPr id="4" name="Content Placeholder 3"/>
          <p:cNvSpPr>
            <a:spLocks noGrp="1"/>
          </p:cNvSpPr>
          <p:nvPr>
            <p:ph idx="1"/>
          </p:nvPr>
        </p:nvSpPr>
        <p:spPr/>
        <p:txBody>
          <a:bodyPr/>
          <a:lstStyle/>
          <a:p>
            <a:r>
              <a:rPr lang="en-US" dirty="0" smtClean="0"/>
              <a:t>System made up of 206 bones and the attached connective tissue.  </a:t>
            </a:r>
          </a:p>
          <a:p>
            <a:r>
              <a:rPr lang="en-US" dirty="0" smtClean="0"/>
              <a:t>Functions:</a:t>
            </a:r>
            <a:br>
              <a:rPr lang="en-US" dirty="0" smtClean="0"/>
            </a:br>
            <a:r>
              <a:rPr lang="en-US" dirty="0" smtClean="0"/>
              <a:t>* Providing support for the body</a:t>
            </a:r>
            <a:br>
              <a:rPr lang="en-US" dirty="0" smtClean="0"/>
            </a:br>
            <a:r>
              <a:rPr lang="en-US" dirty="0" smtClean="0"/>
              <a:t>* Protecting internal tissues &amp; organs</a:t>
            </a:r>
            <a:br>
              <a:rPr lang="en-US" dirty="0" smtClean="0"/>
            </a:br>
            <a:r>
              <a:rPr lang="en-US" dirty="0" smtClean="0"/>
              <a:t>* Acting as a framework for attached muscles</a:t>
            </a:r>
            <a:br>
              <a:rPr lang="en-US" dirty="0" smtClean="0"/>
            </a:br>
            <a:r>
              <a:rPr lang="en-US" dirty="0" smtClean="0"/>
              <a:t>* Allowing movement of limbs and digits</a:t>
            </a:r>
            <a:br>
              <a:rPr lang="en-US" dirty="0" smtClean="0"/>
            </a:br>
            <a:r>
              <a:rPr lang="en-US" dirty="0" smtClean="0"/>
              <a:t>* Producing new red &amp; white blood cells</a:t>
            </a:r>
            <a:br>
              <a:rPr lang="en-US" dirty="0" smtClean="0"/>
            </a:br>
            <a:r>
              <a:rPr lang="en-US" dirty="0" smtClean="0"/>
              <a:t>* Storing fat &amp; minerals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System Activity</a:t>
            </a:r>
            <a:endParaRPr lang="en-US" dirty="0"/>
          </a:p>
        </p:txBody>
      </p:sp>
      <p:sp>
        <p:nvSpPr>
          <p:cNvPr id="3" name="Content Placeholder 2"/>
          <p:cNvSpPr>
            <a:spLocks noGrp="1"/>
          </p:cNvSpPr>
          <p:nvPr>
            <p:ph idx="1"/>
          </p:nvPr>
        </p:nvSpPr>
        <p:spPr/>
        <p:txBody>
          <a:bodyPr/>
          <a:lstStyle/>
          <a:p>
            <a:r>
              <a:rPr lang="en-US" dirty="0" smtClean="0"/>
              <a:t>HANDOUT</a:t>
            </a:r>
          </a:p>
          <a:p>
            <a:pPr>
              <a:buNone/>
            </a:pPr>
            <a:r>
              <a:rPr lang="en-US" dirty="0" smtClean="0"/>
              <a:t>To the best of your ability try to identify the names of the bones in the diagram.  Do this on your own.  You will then be given a chance to compare with a classmate.  Finally, we will go over the correct identification of the bones as a class.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System</a:t>
            </a:r>
            <a:endParaRPr lang="en-US" dirty="0"/>
          </a:p>
        </p:txBody>
      </p:sp>
      <p:pic>
        <p:nvPicPr>
          <p:cNvPr id="4" name="Content Placeholder 3" descr="Skeletal System Blank.JPG"/>
          <p:cNvPicPr>
            <a:picLocks noGrp="1" noChangeAspect="1"/>
          </p:cNvPicPr>
          <p:nvPr>
            <p:ph idx="1"/>
          </p:nvPr>
        </p:nvPicPr>
        <p:blipFill>
          <a:blip r:embed="rId2" cstate="print"/>
          <a:stretch>
            <a:fillRect/>
          </a:stretch>
        </p:blipFill>
        <p:spPr>
          <a:xfrm>
            <a:off x="2362200" y="1219200"/>
            <a:ext cx="4302625" cy="5638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800" dirty="0" smtClean="0"/>
              <a:t>Skeletal System</a:t>
            </a:r>
            <a:br>
              <a:rPr lang="en-US" sz="2800" dirty="0" smtClean="0"/>
            </a:br>
            <a:r>
              <a:rPr lang="en-US" sz="2800" dirty="0" smtClean="0"/>
              <a:t>Word Bank</a:t>
            </a:r>
            <a:endParaRPr lang="en-US" sz="2800" dirty="0"/>
          </a:p>
        </p:txBody>
      </p:sp>
      <p:pic>
        <p:nvPicPr>
          <p:cNvPr id="6" name="Content Placeholder 5" descr="Skeletal System Word Bank.JPG"/>
          <p:cNvPicPr>
            <a:picLocks noGrp="1" noChangeAspect="1"/>
          </p:cNvPicPr>
          <p:nvPr>
            <p:ph idx="1"/>
          </p:nvPr>
        </p:nvPicPr>
        <p:blipFill>
          <a:blip r:embed="rId2" cstate="print"/>
          <a:stretch>
            <a:fillRect/>
          </a:stretch>
        </p:blipFill>
        <p:spPr>
          <a:xfrm>
            <a:off x="2514600" y="989344"/>
            <a:ext cx="4267200" cy="586865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dirty="0" smtClean="0"/>
              <a:t>Skeletal System</a:t>
            </a:r>
            <a:br>
              <a:rPr lang="en-US" sz="2800" dirty="0" smtClean="0"/>
            </a:br>
            <a:r>
              <a:rPr lang="en-US" sz="2800" dirty="0" smtClean="0"/>
              <a:t>Answer Key</a:t>
            </a:r>
            <a:endParaRPr lang="en-US" sz="2800" dirty="0"/>
          </a:p>
        </p:txBody>
      </p:sp>
      <p:pic>
        <p:nvPicPr>
          <p:cNvPr id="4" name="Content Placeholder 3" descr="Skeletal System Answer Key.JPG"/>
          <p:cNvPicPr>
            <a:picLocks noGrp="1" noChangeAspect="1"/>
          </p:cNvPicPr>
          <p:nvPr>
            <p:ph idx="1"/>
          </p:nvPr>
        </p:nvPicPr>
        <p:blipFill>
          <a:blip r:embed="rId2" cstate="print"/>
          <a:stretch>
            <a:fillRect/>
          </a:stretch>
        </p:blipFill>
        <p:spPr>
          <a:xfrm>
            <a:off x="2438400" y="971436"/>
            <a:ext cx="4343401" cy="576385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Joints of the Body</a:t>
            </a:r>
            <a:endParaRPr lang="en-US" dirty="0"/>
          </a:p>
        </p:txBody>
      </p:sp>
      <p:sp>
        <p:nvSpPr>
          <p:cNvPr id="3" name="Content Placeholder 2"/>
          <p:cNvSpPr>
            <a:spLocks noGrp="1"/>
          </p:cNvSpPr>
          <p:nvPr>
            <p:ph idx="1"/>
          </p:nvPr>
        </p:nvSpPr>
        <p:spPr/>
        <p:txBody>
          <a:bodyPr>
            <a:normAutofit/>
          </a:bodyPr>
          <a:lstStyle/>
          <a:p>
            <a:pPr>
              <a:buNone/>
            </a:pPr>
            <a:r>
              <a:rPr lang="en-US" sz="4000" dirty="0" smtClean="0"/>
              <a:t>There are 3 types of joints in the human body that we will focus on in Weight Training &amp; Conditioning.  These joints are:  pivot, hinge, &amp; ball-and-socket joints.  </a:t>
            </a: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Pivot Joint</a:t>
            </a:r>
            <a:endParaRPr lang="en-US" dirty="0"/>
          </a:p>
        </p:txBody>
      </p:sp>
      <p:sp>
        <p:nvSpPr>
          <p:cNvPr id="3" name="Content Placeholder 2"/>
          <p:cNvSpPr>
            <a:spLocks noGrp="1"/>
          </p:cNvSpPr>
          <p:nvPr>
            <p:ph idx="1"/>
          </p:nvPr>
        </p:nvSpPr>
        <p:spPr/>
        <p:txBody>
          <a:bodyPr/>
          <a:lstStyle/>
          <a:p>
            <a:r>
              <a:rPr lang="en-US" dirty="0" smtClean="0"/>
              <a:t>A joint in which a bone rotates around another; a joint permitting only rotating movement.</a:t>
            </a:r>
          </a:p>
          <a:p>
            <a:r>
              <a:rPr lang="en-US" dirty="0" smtClean="0"/>
              <a:t>Example of a pivot joint:  Head </a:t>
            </a:r>
          </a:p>
          <a:p>
            <a:pPr>
              <a:buNone/>
            </a:pPr>
            <a:endParaRPr lang="en-US" dirty="0" smtClean="0"/>
          </a:p>
        </p:txBody>
      </p:sp>
      <p:pic>
        <p:nvPicPr>
          <p:cNvPr id="4" name="Picture 3" descr="Pivot Joint.jpg"/>
          <p:cNvPicPr>
            <a:picLocks noChangeAspect="1"/>
          </p:cNvPicPr>
          <p:nvPr/>
        </p:nvPicPr>
        <p:blipFill>
          <a:blip r:embed="rId2" cstate="print"/>
          <a:stretch>
            <a:fillRect/>
          </a:stretch>
        </p:blipFill>
        <p:spPr>
          <a:xfrm>
            <a:off x="2590800" y="3581400"/>
            <a:ext cx="4069408" cy="212659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Hinge Joint</a:t>
            </a:r>
            <a:endParaRPr lang="en-US" dirty="0"/>
          </a:p>
        </p:txBody>
      </p:sp>
      <p:sp>
        <p:nvSpPr>
          <p:cNvPr id="3" name="Content Placeholder 2"/>
          <p:cNvSpPr>
            <a:spLocks noGrp="1"/>
          </p:cNvSpPr>
          <p:nvPr>
            <p:ph idx="1"/>
          </p:nvPr>
        </p:nvSpPr>
        <p:spPr/>
        <p:txBody>
          <a:bodyPr/>
          <a:lstStyle/>
          <a:p>
            <a:r>
              <a:rPr lang="en-US" dirty="0" smtClean="0"/>
              <a:t>This is the simplest type of joint in the body.  It allows for only movement in one direction.</a:t>
            </a:r>
          </a:p>
          <a:p>
            <a:r>
              <a:rPr lang="en-US" dirty="0" smtClean="0"/>
              <a:t>Examples of a hinge joint:  Elbows &amp; Knees.</a:t>
            </a:r>
          </a:p>
          <a:p>
            <a:endParaRPr lang="en-US" dirty="0"/>
          </a:p>
        </p:txBody>
      </p:sp>
      <p:pic>
        <p:nvPicPr>
          <p:cNvPr id="4" name="Picture 3" descr="Hinge Joint.jpg"/>
          <p:cNvPicPr>
            <a:picLocks noChangeAspect="1"/>
          </p:cNvPicPr>
          <p:nvPr/>
        </p:nvPicPr>
        <p:blipFill>
          <a:blip r:embed="rId2" cstate="print"/>
          <a:stretch>
            <a:fillRect/>
          </a:stretch>
        </p:blipFill>
        <p:spPr>
          <a:xfrm>
            <a:off x="2590800" y="3276600"/>
            <a:ext cx="3657600" cy="300037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107</TotalTime>
  <Words>383</Words>
  <Application>Microsoft Office PowerPoint</Application>
  <PresentationFormat>On-screen Show (4:3)</PresentationFormat>
  <Paragraphs>37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Book Antiqua</vt:lpstr>
      <vt:lpstr>Lucida Sans</vt:lpstr>
      <vt:lpstr>Wingdings</vt:lpstr>
      <vt:lpstr>Wingdings 2</vt:lpstr>
      <vt:lpstr>Wingdings 3</vt:lpstr>
      <vt:lpstr>Apex</vt:lpstr>
      <vt:lpstr>Weight training &amp; Conditioning I</vt:lpstr>
      <vt:lpstr>Skeletal System</vt:lpstr>
      <vt:lpstr>Skeletal System Activity</vt:lpstr>
      <vt:lpstr>Skeletal System</vt:lpstr>
      <vt:lpstr>Skeletal System Word Bank</vt:lpstr>
      <vt:lpstr>Skeletal System Answer Key</vt:lpstr>
      <vt:lpstr>Joints of the Body</vt:lpstr>
      <vt:lpstr>Pivot Joint</vt:lpstr>
      <vt:lpstr>Hinge Joint</vt:lpstr>
      <vt:lpstr>Ball-and-Socket Joint</vt:lpstr>
      <vt:lpstr>Muscular System</vt:lpstr>
      <vt:lpstr>Skeletal Muscles</vt:lpstr>
      <vt:lpstr>Smooth Muscles</vt:lpstr>
      <vt:lpstr>Cardiac Muscles</vt:lpstr>
      <vt:lpstr>Muscular System Activity</vt:lpstr>
      <vt:lpstr>Muscular System Diagram </vt:lpstr>
      <vt:lpstr>Muscular System Diagram Answer Key</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Weight training &amp; Conditioning I</dc:title>
  <dc:creator>Kevin Shaffer</dc:creator>
  <cp:lastModifiedBy>Brian Cromer</cp:lastModifiedBy>
  <cp:revision>15</cp:revision>
  <dcterms:created xsi:type="dcterms:W3CDTF">2012-10-04T13:46:23Z</dcterms:created>
  <dcterms:modified xsi:type="dcterms:W3CDTF">2016-01-19T19:11:27Z</dcterms:modified>
</cp:coreProperties>
</file>